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70" r:id="rId4"/>
    <p:sldId id="264" r:id="rId5"/>
    <p:sldId id="265" r:id="rId6"/>
    <p:sldId id="267" r:id="rId7"/>
    <p:sldId id="268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0A3"/>
    <a:srgbClr val="EB6B2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5B2-93AE-41BE-AEE0-70ECB2FF6385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3489-1EDC-46C6-ACA5-05240F2677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94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5B2-93AE-41BE-AEE0-70ECB2FF6385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3489-1EDC-46C6-ACA5-05240F2677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61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5B2-93AE-41BE-AEE0-70ECB2FF6385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3489-1EDC-46C6-ACA5-05240F2677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26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5B2-93AE-41BE-AEE0-70ECB2FF6385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3489-1EDC-46C6-ACA5-05240F2677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37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5B2-93AE-41BE-AEE0-70ECB2FF6385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3489-1EDC-46C6-ACA5-05240F2677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34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5B2-93AE-41BE-AEE0-70ECB2FF6385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3489-1EDC-46C6-ACA5-05240F2677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1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5B2-93AE-41BE-AEE0-70ECB2FF6385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3489-1EDC-46C6-ACA5-05240F2677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45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5B2-93AE-41BE-AEE0-70ECB2FF6385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3489-1EDC-46C6-ACA5-05240F2677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61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5B2-93AE-41BE-AEE0-70ECB2FF6385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3489-1EDC-46C6-ACA5-05240F2677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72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5B2-93AE-41BE-AEE0-70ECB2FF6385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3489-1EDC-46C6-ACA5-05240F2677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55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5B2-93AE-41BE-AEE0-70ECB2FF6385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3489-1EDC-46C6-ACA5-05240F2677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80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75B2-93AE-41BE-AEE0-70ECB2FF6385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13489-1EDC-46C6-ACA5-05240F2677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32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31" y="2628182"/>
            <a:ext cx="7092138" cy="141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881858"/>
              </p:ext>
            </p:extLst>
          </p:nvPr>
        </p:nvGraphicFramePr>
        <p:xfrm>
          <a:off x="505288" y="4980194"/>
          <a:ext cx="11169850" cy="106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985">
                  <a:extLst>
                    <a:ext uri="{9D8B030D-6E8A-4147-A177-3AD203B41FA5}">
                      <a16:colId xmlns:a16="http://schemas.microsoft.com/office/drawing/2014/main" val="3649817808"/>
                    </a:ext>
                  </a:extLst>
                </a:gridCol>
                <a:gridCol w="1116985">
                  <a:extLst>
                    <a:ext uri="{9D8B030D-6E8A-4147-A177-3AD203B41FA5}">
                      <a16:colId xmlns:a16="http://schemas.microsoft.com/office/drawing/2014/main" val="2511635259"/>
                    </a:ext>
                  </a:extLst>
                </a:gridCol>
                <a:gridCol w="1116985">
                  <a:extLst>
                    <a:ext uri="{9D8B030D-6E8A-4147-A177-3AD203B41FA5}">
                      <a16:colId xmlns:a16="http://schemas.microsoft.com/office/drawing/2014/main" val="3976511178"/>
                    </a:ext>
                  </a:extLst>
                </a:gridCol>
                <a:gridCol w="1116985">
                  <a:extLst>
                    <a:ext uri="{9D8B030D-6E8A-4147-A177-3AD203B41FA5}">
                      <a16:colId xmlns:a16="http://schemas.microsoft.com/office/drawing/2014/main" val="2711226065"/>
                    </a:ext>
                  </a:extLst>
                </a:gridCol>
                <a:gridCol w="1116985">
                  <a:extLst>
                    <a:ext uri="{9D8B030D-6E8A-4147-A177-3AD203B41FA5}">
                      <a16:colId xmlns:a16="http://schemas.microsoft.com/office/drawing/2014/main" val="2691594660"/>
                    </a:ext>
                  </a:extLst>
                </a:gridCol>
                <a:gridCol w="1116985">
                  <a:extLst>
                    <a:ext uri="{9D8B030D-6E8A-4147-A177-3AD203B41FA5}">
                      <a16:colId xmlns:a16="http://schemas.microsoft.com/office/drawing/2014/main" val="1534701793"/>
                    </a:ext>
                  </a:extLst>
                </a:gridCol>
                <a:gridCol w="1116985">
                  <a:extLst>
                    <a:ext uri="{9D8B030D-6E8A-4147-A177-3AD203B41FA5}">
                      <a16:colId xmlns:a16="http://schemas.microsoft.com/office/drawing/2014/main" val="2050003880"/>
                    </a:ext>
                  </a:extLst>
                </a:gridCol>
                <a:gridCol w="1116985">
                  <a:extLst>
                    <a:ext uri="{9D8B030D-6E8A-4147-A177-3AD203B41FA5}">
                      <a16:colId xmlns:a16="http://schemas.microsoft.com/office/drawing/2014/main" val="1826626722"/>
                    </a:ext>
                  </a:extLst>
                </a:gridCol>
                <a:gridCol w="1116985">
                  <a:extLst>
                    <a:ext uri="{9D8B030D-6E8A-4147-A177-3AD203B41FA5}">
                      <a16:colId xmlns:a16="http://schemas.microsoft.com/office/drawing/2014/main" val="2922308786"/>
                    </a:ext>
                  </a:extLst>
                </a:gridCol>
                <a:gridCol w="1116985">
                  <a:extLst>
                    <a:ext uri="{9D8B030D-6E8A-4147-A177-3AD203B41FA5}">
                      <a16:colId xmlns:a16="http://schemas.microsoft.com/office/drawing/2014/main" val="2479724271"/>
                    </a:ext>
                  </a:extLst>
                </a:gridCol>
              </a:tblGrid>
              <a:tr h="106702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VTR:</a:t>
                      </a:r>
                    </a:p>
                    <a:p>
                      <a:pPr algn="ctr"/>
                      <a:r>
                        <a:rPr lang="pt-BR" sz="1400" b="1" dirty="0" smtClean="0">
                          <a:solidFill>
                            <a:srgbClr val="2880A3"/>
                          </a:solidFill>
                        </a:rPr>
                        <a:t>105.45%**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VTR: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400" b="1" kern="1200" dirty="0" smtClean="0">
                          <a:solidFill>
                            <a:srgbClr val="2880A3"/>
                          </a:solidFill>
                          <a:latin typeface="+mn-lt"/>
                          <a:ea typeface="+mn-ea"/>
                          <a:cs typeface="+mn-cs"/>
                        </a:rPr>
                        <a:t>77.77%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CTR: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400" b="1" kern="1200" dirty="0" smtClean="0">
                          <a:solidFill>
                            <a:srgbClr val="2880A3"/>
                          </a:solidFill>
                          <a:latin typeface="+mn-lt"/>
                          <a:ea typeface="+mn-ea"/>
                          <a:cs typeface="+mn-cs"/>
                        </a:rPr>
                        <a:t>3.36%</a:t>
                      </a:r>
                      <a:endParaRPr lang="pt-BR" sz="1400" b="1" kern="1200" dirty="0">
                        <a:solidFill>
                          <a:srgbClr val="2880A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VTR: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400" b="1" kern="1200" dirty="0" smtClean="0">
                          <a:solidFill>
                            <a:srgbClr val="2880A3"/>
                          </a:solidFill>
                          <a:latin typeface="+mn-lt"/>
                          <a:ea typeface="+mn-ea"/>
                          <a:cs typeface="+mn-cs"/>
                        </a:rPr>
                        <a:t>26.27%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CTR: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400" b="1" kern="1200" dirty="0" smtClean="0">
                          <a:solidFill>
                            <a:srgbClr val="2880A3"/>
                          </a:solidFill>
                          <a:latin typeface="+mn-lt"/>
                          <a:ea typeface="+mn-ea"/>
                          <a:cs typeface="+mn-cs"/>
                        </a:rPr>
                        <a:t>1.74%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VTR:</a:t>
                      </a:r>
                    </a:p>
                    <a:p>
                      <a:pPr algn="ctr"/>
                      <a:r>
                        <a:rPr lang="pt-BR" sz="1400" b="1" dirty="0" smtClean="0">
                          <a:solidFill>
                            <a:srgbClr val="2880A3"/>
                          </a:solidFill>
                        </a:rPr>
                        <a:t>32.17%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CTR:</a:t>
                      </a:r>
                    </a:p>
                    <a:p>
                      <a:pPr algn="ctr"/>
                      <a:r>
                        <a:rPr lang="pt-BR" sz="1400" b="1" dirty="0" smtClean="0">
                          <a:solidFill>
                            <a:srgbClr val="2880A3"/>
                          </a:solidFill>
                        </a:rPr>
                        <a:t>0.26%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334868"/>
                  </a:ext>
                </a:extLst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1524001" y="1547792"/>
            <a:ext cx="2682240" cy="132712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371601" y="1395392"/>
            <a:ext cx="2682240" cy="13271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248193" y="172398"/>
            <a:ext cx="77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Impact" panose="020B0806030902050204" pitchFamily="34" charset="0"/>
              </a:rPr>
              <a:t>EPIC GAMES CAMPAIGN </a:t>
            </a:r>
            <a:r>
              <a:rPr lang="en-US" sz="4000" dirty="0" smtClean="0">
                <a:solidFill>
                  <a:srgbClr val="FFC000"/>
                </a:solidFill>
                <a:latin typeface="Impact" panose="020B0806030902050204" pitchFamily="34" charset="0"/>
              </a:rPr>
              <a:t>SNAPSHOT</a:t>
            </a:r>
            <a:endParaRPr lang="en-US" sz="40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238" y="359327"/>
            <a:ext cx="914400" cy="113516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37750" y="6558891"/>
            <a:ext cx="949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Facebook &amp; Instagram Studio./ YouTube Analytics /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FreeWheell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Google Ad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Manager.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*Reach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be duplicated between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campaign and social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network.</a:t>
            </a:r>
          </a:p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19"/>
          <a:stretch/>
        </p:blipFill>
        <p:spPr>
          <a:xfrm>
            <a:off x="1393479" y="1399565"/>
            <a:ext cx="550952" cy="37674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415886" y="1989750"/>
            <a:ext cx="248804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0000"/>
              </a:lnSpc>
            </a:pPr>
            <a:r>
              <a:rPr lang="en-US" sz="5400" dirty="0" smtClean="0">
                <a:latin typeface="Impact" panose="020B0806030902050204" pitchFamily="34" charset="0"/>
              </a:rPr>
              <a:t>3.8 MM</a:t>
            </a:r>
          </a:p>
          <a:p>
            <a:pPr algn="r">
              <a:lnSpc>
                <a:spcPct val="50000"/>
              </a:lnSpc>
            </a:pPr>
            <a:r>
              <a:rPr lang="en-US" sz="2000" dirty="0" smtClean="0"/>
              <a:t>impressions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280759" y="786236"/>
            <a:ext cx="9235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Generic, GTAV, Civilization VI, Borderlands &amp; Ark  </a:t>
            </a: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4580710" y="1547792"/>
            <a:ext cx="2682240" cy="132712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428310" y="1395392"/>
            <a:ext cx="2682240" cy="13271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TextBox 51"/>
          <p:cNvSpPr txBox="1"/>
          <p:nvPr/>
        </p:nvSpPr>
        <p:spPr>
          <a:xfrm>
            <a:off x="4472595" y="1989750"/>
            <a:ext cx="248804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0000"/>
              </a:lnSpc>
            </a:pPr>
            <a:r>
              <a:rPr lang="en-US" sz="5400" dirty="0" smtClean="0">
                <a:latin typeface="Impact" panose="020B0806030902050204" pitchFamily="34" charset="0"/>
              </a:rPr>
              <a:t>1.9 MM</a:t>
            </a:r>
          </a:p>
          <a:p>
            <a:pPr algn="r">
              <a:lnSpc>
                <a:spcPct val="50000"/>
              </a:lnSpc>
            </a:pPr>
            <a:r>
              <a:rPr lang="en-US" sz="2000" dirty="0"/>
              <a:t>accounts reached*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38"/>
          <a:stretch/>
        </p:blipFill>
        <p:spPr>
          <a:xfrm>
            <a:off x="4459896" y="1411060"/>
            <a:ext cx="517053" cy="3969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7652659" y="1581533"/>
            <a:ext cx="2682240" cy="132712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ctangle 54"/>
          <p:cNvSpPr/>
          <p:nvPr/>
        </p:nvSpPr>
        <p:spPr>
          <a:xfrm>
            <a:off x="7500259" y="1429133"/>
            <a:ext cx="2682240" cy="13271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TextBox 55"/>
          <p:cNvSpPr txBox="1"/>
          <p:nvPr/>
        </p:nvSpPr>
        <p:spPr>
          <a:xfrm>
            <a:off x="7544544" y="1989750"/>
            <a:ext cx="248804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0000"/>
              </a:lnSpc>
            </a:pPr>
            <a:r>
              <a:rPr lang="en-US" sz="5400" dirty="0" smtClean="0">
                <a:latin typeface="Impact" panose="020B0806030902050204" pitchFamily="34" charset="0"/>
              </a:rPr>
              <a:t>2.0 MM</a:t>
            </a:r>
          </a:p>
          <a:p>
            <a:pPr algn="r">
              <a:lnSpc>
                <a:spcPct val="50000"/>
              </a:lnSpc>
            </a:pPr>
            <a:r>
              <a:rPr lang="en-US" sz="2000" dirty="0" smtClean="0"/>
              <a:t>views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1"/>
          <a:stretch/>
        </p:blipFill>
        <p:spPr>
          <a:xfrm>
            <a:off x="7544544" y="1473004"/>
            <a:ext cx="430803" cy="363465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3105349" y="3331210"/>
            <a:ext cx="2682240" cy="132712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ctangle 58"/>
          <p:cNvSpPr/>
          <p:nvPr/>
        </p:nvSpPr>
        <p:spPr>
          <a:xfrm>
            <a:off x="2952949" y="3178810"/>
            <a:ext cx="2682240" cy="13271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TextBox 59"/>
          <p:cNvSpPr txBox="1"/>
          <p:nvPr/>
        </p:nvSpPr>
        <p:spPr>
          <a:xfrm>
            <a:off x="2997234" y="3707853"/>
            <a:ext cx="248804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0000"/>
              </a:lnSpc>
            </a:pPr>
            <a:r>
              <a:rPr lang="en-US" sz="5400" dirty="0" smtClean="0">
                <a:latin typeface="Impact" panose="020B0806030902050204" pitchFamily="34" charset="0"/>
              </a:rPr>
              <a:t>53.5 K</a:t>
            </a:r>
          </a:p>
          <a:p>
            <a:pPr algn="r">
              <a:lnSpc>
                <a:spcPct val="50000"/>
              </a:lnSpc>
            </a:pPr>
            <a:r>
              <a:rPr lang="en-US" sz="2000" dirty="0" smtClean="0"/>
              <a:t>engagements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9"/>
          <a:stretch/>
        </p:blipFill>
        <p:spPr>
          <a:xfrm>
            <a:off x="2997234" y="3244515"/>
            <a:ext cx="549931" cy="476795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6177298" y="3384210"/>
            <a:ext cx="2682240" cy="132712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ctangle 62"/>
          <p:cNvSpPr/>
          <p:nvPr/>
        </p:nvSpPr>
        <p:spPr>
          <a:xfrm>
            <a:off x="6024898" y="3231810"/>
            <a:ext cx="2682240" cy="13271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TextBox 63"/>
          <p:cNvSpPr txBox="1"/>
          <p:nvPr/>
        </p:nvSpPr>
        <p:spPr>
          <a:xfrm>
            <a:off x="6069183" y="3707853"/>
            <a:ext cx="248804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0000"/>
              </a:lnSpc>
            </a:pPr>
            <a:r>
              <a:rPr lang="en-US" sz="5400" dirty="0" smtClean="0">
                <a:latin typeface="Impact" panose="020B0806030902050204" pitchFamily="34" charset="0"/>
              </a:rPr>
              <a:t>34.3 K</a:t>
            </a:r>
          </a:p>
          <a:p>
            <a:pPr algn="r">
              <a:lnSpc>
                <a:spcPct val="50000"/>
              </a:lnSpc>
            </a:pPr>
            <a:r>
              <a:rPr lang="en-US" sz="2000" dirty="0" smtClean="0"/>
              <a:t>clicks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57"/>
          <a:stretch/>
        </p:blipFill>
        <p:spPr>
          <a:xfrm>
            <a:off x="6029563" y="3231810"/>
            <a:ext cx="627919" cy="45927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88" y="5259885"/>
            <a:ext cx="508475" cy="50847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35" y="5259885"/>
            <a:ext cx="508475" cy="508475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7462052" y="5208753"/>
            <a:ext cx="632695" cy="626381"/>
            <a:chOff x="3626685" y="4585320"/>
            <a:chExt cx="632695" cy="626381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974" y="4585320"/>
              <a:ext cx="372116" cy="372116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3626685" y="4934702"/>
              <a:ext cx="632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IGTV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730776" y="5169965"/>
            <a:ext cx="1118275" cy="710212"/>
            <a:chOff x="3272092" y="3365791"/>
            <a:chExt cx="1118275" cy="710212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3805" y="3365791"/>
              <a:ext cx="434848" cy="43484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3272092" y="3832218"/>
              <a:ext cx="1118275" cy="243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/>
                <a:t>Pre-Roll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692641" y="5208753"/>
            <a:ext cx="632695" cy="626381"/>
            <a:chOff x="3626685" y="4585320"/>
            <a:chExt cx="632695" cy="626381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974" y="4585320"/>
              <a:ext cx="372116" cy="372116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3626685" y="4934702"/>
              <a:ext cx="632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Stories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05289" y="6007747"/>
            <a:ext cx="1989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**YT reports only impressions on YT and many of views came from Google Search and WhatsApp, that’s why VTR &gt; 100%. 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/>
          <p:cNvSpPr/>
          <p:nvPr/>
        </p:nvSpPr>
        <p:spPr>
          <a:xfrm rot="10800000">
            <a:off x="613774" y="2063928"/>
            <a:ext cx="2325375" cy="4373653"/>
          </a:xfrm>
          <a:prstGeom prst="trapezoi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507" y="2117675"/>
            <a:ext cx="192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impressions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1.6 M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613773" y="2851811"/>
          <a:ext cx="3134903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903">
                  <a:extLst>
                    <a:ext uri="{9D8B030D-6E8A-4147-A177-3AD203B41FA5}">
                      <a16:colId xmlns:a16="http://schemas.microsoft.com/office/drawing/2014/main" val="1618363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4442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777602" y="5610064"/>
          <a:ext cx="2971074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074">
                  <a:extLst>
                    <a:ext uri="{9D8B030D-6E8A-4147-A177-3AD203B41FA5}">
                      <a16:colId xmlns:a16="http://schemas.microsoft.com/office/drawing/2014/main" val="1618363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44422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19507" y="3927883"/>
            <a:ext cx="192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views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999.5 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9507" y="5738090"/>
            <a:ext cx="192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clicks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30.6 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7602" y="3080481"/>
            <a:ext cx="1962146" cy="561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reach*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122 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7602" y="4890689"/>
            <a:ext cx="1962146" cy="561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engagement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6.2 K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777602" y="3771229"/>
          <a:ext cx="2971074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074">
                  <a:extLst>
                    <a:ext uri="{9D8B030D-6E8A-4147-A177-3AD203B41FA5}">
                      <a16:colId xmlns:a16="http://schemas.microsoft.com/office/drawing/2014/main" val="1618363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44422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777602" y="4690647"/>
          <a:ext cx="2971074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074">
                  <a:extLst>
                    <a:ext uri="{9D8B030D-6E8A-4147-A177-3AD203B41FA5}">
                      <a16:colId xmlns:a16="http://schemas.microsoft.com/office/drawing/2014/main" val="1618363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44422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99746" y="1551308"/>
            <a:ext cx="243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Impact" panose="020B0806030902050204" pitchFamily="34" charset="0"/>
              </a:rPr>
              <a:t>total</a:t>
            </a: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620057"/>
              </p:ext>
            </p:extLst>
          </p:nvPr>
        </p:nvGraphicFramePr>
        <p:xfrm>
          <a:off x="3184070" y="1549775"/>
          <a:ext cx="8285118" cy="4887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853">
                  <a:extLst>
                    <a:ext uri="{9D8B030D-6E8A-4147-A177-3AD203B41FA5}">
                      <a16:colId xmlns:a16="http://schemas.microsoft.com/office/drawing/2014/main" val="4182502731"/>
                    </a:ext>
                  </a:extLst>
                </a:gridCol>
                <a:gridCol w="1744437">
                  <a:extLst>
                    <a:ext uri="{9D8B030D-6E8A-4147-A177-3AD203B41FA5}">
                      <a16:colId xmlns:a16="http://schemas.microsoft.com/office/drawing/2014/main" val="2242056253"/>
                    </a:ext>
                  </a:extLst>
                </a:gridCol>
                <a:gridCol w="1017269">
                  <a:extLst>
                    <a:ext uri="{9D8B030D-6E8A-4147-A177-3AD203B41FA5}">
                      <a16:colId xmlns:a16="http://schemas.microsoft.com/office/drawing/2014/main" val="2965099637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3323109924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1081588122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477685703"/>
                    </a:ext>
                  </a:extLst>
                </a:gridCol>
              </a:tblGrid>
              <a:tr h="504528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impressions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reach*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views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engagement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clicks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352655"/>
                  </a:ext>
                </a:extLst>
              </a:tr>
              <a:tr h="1095819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11%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100" b="0" noProof="0" dirty="0">
                          <a:solidFill>
                            <a:schemeClr val="tx1"/>
                          </a:solidFill>
                        </a:rPr>
                        <a:t>22% from </a:t>
                      </a: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YT </a:t>
                      </a:r>
                      <a:r>
                        <a:rPr lang="en-US" sz="1100" b="0" noProof="0" dirty="0">
                          <a:solidFill>
                            <a:schemeClr val="tx1"/>
                          </a:solidFill>
                        </a:rPr>
                        <a:t>recommending </a:t>
                      </a: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content</a:t>
                      </a:r>
                      <a:endParaRPr lang="en-US" sz="1100" b="0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100" b="0" baseline="0" noProof="0" dirty="0" smtClean="0">
                          <a:solidFill>
                            <a:schemeClr val="tx1"/>
                          </a:solidFill>
                        </a:rPr>
                        <a:t>21% from recommendation on homepage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11%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1%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73% of average percentage </a:t>
                      </a:r>
                      <a:endParaRPr lang="en-US" sz="12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</a:rPr>
                        <a:t>viewed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29%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1,620 likes &amp; 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94 shares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50225"/>
                  </a:ext>
                </a:extLst>
              </a:tr>
              <a:tr h="1095819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73%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91</a:t>
                      </a: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%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-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99.7%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86933"/>
                  </a:ext>
                </a:extLst>
              </a:tr>
              <a:tr h="1095819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7%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4%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16%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0.3%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195788"/>
                  </a:ext>
                </a:extLst>
              </a:tr>
              <a:tr h="1095819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9%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4%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55%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232807"/>
                  </a:ext>
                </a:extLst>
              </a:tr>
            </a:tbl>
          </a:graphicData>
        </a:graphic>
      </p:graphicFrame>
      <p:pic>
        <p:nvPicPr>
          <p:cNvPr id="99" name="Picture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38" y="4345380"/>
            <a:ext cx="508475" cy="508475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38" y="2247523"/>
            <a:ext cx="508475" cy="508475"/>
          </a:xfrm>
          <a:prstGeom prst="rect">
            <a:avLst/>
          </a:prstGeom>
        </p:spPr>
      </p:pic>
      <p:grpSp>
        <p:nvGrpSpPr>
          <p:cNvPr id="103" name="Group 102"/>
          <p:cNvGrpSpPr/>
          <p:nvPr/>
        </p:nvGrpSpPr>
        <p:grpSpPr>
          <a:xfrm>
            <a:off x="3559328" y="5481955"/>
            <a:ext cx="632695" cy="626381"/>
            <a:chOff x="3626685" y="4585320"/>
            <a:chExt cx="632695" cy="626381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974" y="4585320"/>
              <a:ext cx="372116" cy="372116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3626685" y="4934702"/>
              <a:ext cx="632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IGTV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037805" y="211586"/>
            <a:ext cx="9235625" cy="1172604"/>
            <a:chOff x="2037805" y="263838"/>
            <a:chExt cx="9235625" cy="1172604"/>
          </a:xfrm>
        </p:grpSpPr>
        <p:sp>
          <p:nvSpPr>
            <p:cNvPr id="4" name="TextBox 3"/>
            <p:cNvSpPr txBox="1"/>
            <p:nvPr/>
          </p:nvSpPr>
          <p:spPr>
            <a:xfrm>
              <a:off x="2037805" y="263838"/>
              <a:ext cx="46503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Impact" panose="020B0806030902050204" pitchFamily="34" charset="0"/>
                </a:rPr>
                <a:t>GENERIC</a:t>
              </a:r>
              <a:endParaRPr lang="en-US" sz="3600" dirty="0">
                <a:latin typeface="Impact" panose="020B0806030902050204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037805" y="851667"/>
              <a:ext cx="923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YT, FB, IGTV: </a:t>
              </a:r>
              <a:r>
                <a:rPr lang="en-US" sz="1600" dirty="0" err="1"/>
                <a:t>Comediantes</a:t>
              </a:r>
              <a:r>
                <a:rPr lang="en-US" sz="1600" dirty="0"/>
                <a:t> </a:t>
              </a:r>
              <a:r>
                <a:rPr lang="en-US" sz="1600" dirty="0" err="1"/>
                <a:t>Resuelven</a:t>
              </a:r>
              <a:r>
                <a:rPr lang="en-US" sz="1600" dirty="0"/>
                <a:t> el </a:t>
              </a:r>
              <a:r>
                <a:rPr lang="en-US" sz="1600" dirty="0" err="1"/>
                <a:t>Aburrimiento</a:t>
              </a:r>
              <a:endParaRPr lang="en-US" sz="1600" dirty="0"/>
            </a:p>
            <a:p>
              <a:r>
                <a:rPr lang="en-US" sz="1600" dirty="0"/>
                <a:t>YT Pre-Roll </a:t>
              </a:r>
              <a:r>
                <a:rPr lang="en-US" sz="1600" dirty="0" err="1"/>
                <a:t>Unskippable</a:t>
              </a:r>
              <a:r>
                <a:rPr lang="en-US" sz="1600" dirty="0"/>
                <a:t>: Short format </a:t>
              </a:r>
              <a:r>
                <a:rPr lang="en-US" sz="1600" dirty="0" err="1"/>
                <a:t>Comediantes</a:t>
              </a:r>
              <a:r>
                <a:rPr lang="en-US" sz="1600" dirty="0"/>
                <a:t> </a:t>
              </a:r>
              <a:r>
                <a:rPr lang="en-US" sz="1600" dirty="0" err="1"/>
                <a:t>Resuelven</a:t>
              </a:r>
              <a:r>
                <a:rPr lang="en-US" sz="1600" dirty="0"/>
                <a:t> el </a:t>
              </a:r>
              <a:r>
                <a:rPr lang="en-US" sz="1600" dirty="0" err="1"/>
                <a:t>Aburrimiento</a:t>
              </a:r>
              <a:endParaRPr lang="en-US" sz="1600" dirty="0"/>
            </a:p>
          </p:txBody>
        </p:sp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238" y="359327"/>
            <a:ext cx="914400" cy="113516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37751" y="6558891"/>
            <a:ext cx="8518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Facebook &amp; Instagram Studio./ YouTube Analytics / Free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Wheell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Google Ad Manager. *Reach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 be duplicated between social network.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16538" y="3182909"/>
            <a:ext cx="1118275" cy="710212"/>
            <a:chOff x="3272092" y="3365791"/>
            <a:chExt cx="1118275" cy="71021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3805" y="3365791"/>
              <a:ext cx="434848" cy="43484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272092" y="3832218"/>
              <a:ext cx="1118275" cy="243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/>
                <a:t>Pre-Roll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E10329-3F92-4F70-BDB5-D3F3E50EF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00" y="342959"/>
            <a:ext cx="1651306" cy="92886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00910" y="2746542"/>
            <a:ext cx="114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VTR: 8.6%</a:t>
            </a:r>
            <a:endParaRPr lang="pt-BR" sz="1200" b="1" dirty="0">
              <a:solidFill>
                <a:srgbClr val="2880A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00910" y="3800235"/>
            <a:ext cx="114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VTR: 77.8%</a:t>
            </a:r>
          </a:p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CTR: 2.61%</a:t>
            </a:r>
            <a:endParaRPr lang="pt-BR" sz="1200" b="1" dirty="0">
              <a:solidFill>
                <a:srgbClr val="2880A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00910" y="4880100"/>
            <a:ext cx="114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2880A3"/>
                </a:solidFill>
              </a:rPr>
              <a:t>VTR: 29.5%</a:t>
            </a:r>
          </a:p>
          <a:p>
            <a:pPr algn="ctr"/>
            <a:r>
              <a:rPr lang="pt-BR" sz="1200" b="1" dirty="0">
                <a:solidFill>
                  <a:srgbClr val="2880A3"/>
                </a:solidFill>
              </a:rPr>
              <a:t>CTR: 0.08%</a:t>
            </a:r>
            <a:endParaRPr lang="pt-BR" sz="1200" b="1" dirty="0">
              <a:solidFill>
                <a:srgbClr val="2880A3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00910" y="6055843"/>
            <a:ext cx="114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2880A3"/>
                </a:solidFill>
              </a:rPr>
              <a:t>V</a:t>
            </a:r>
            <a:r>
              <a:rPr lang="pt-BR" sz="1200" b="1" dirty="0" smtClean="0">
                <a:solidFill>
                  <a:srgbClr val="2880A3"/>
                </a:solidFill>
              </a:rPr>
              <a:t>TR: 27.8%</a:t>
            </a:r>
            <a:endParaRPr lang="pt-BR" sz="1200" b="1" dirty="0">
              <a:solidFill>
                <a:srgbClr val="288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/>
          <p:cNvSpPr/>
          <p:nvPr/>
        </p:nvSpPr>
        <p:spPr>
          <a:xfrm rot="10800000">
            <a:off x="613774" y="2063928"/>
            <a:ext cx="2325375" cy="4373653"/>
          </a:xfrm>
          <a:prstGeom prst="trapezoi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507" y="2117675"/>
            <a:ext cx="192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impressions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617 K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613773" y="2851811"/>
          <a:ext cx="3134903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903">
                  <a:extLst>
                    <a:ext uri="{9D8B030D-6E8A-4147-A177-3AD203B41FA5}">
                      <a16:colId xmlns:a16="http://schemas.microsoft.com/office/drawing/2014/main" val="1618363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4442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777602" y="5610064"/>
          <a:ext cx="2971074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074">
                  <a:extLst>
                    <a:ext uri="{9D8B030D-6E8A-4147-A177-3AD203B41FA5}">
                      <a16:colId xmlns:a16="http://schemas.microsoft.com/office/drawing/2014/main" val="1618363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44422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19507" y="3927883"/>
            <a:ext cx="192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views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146.3 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9507" y="5738090"/>
            <a:ext cx="192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clicks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1.093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7602" y="3080481"/>
            <a:ext cx="1962146" cy="561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each*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503.7 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7602" y="4890689"/>
            <a:ext cx="1962146" cy="561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engagement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18.3 K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777602" y="3771229"/>
          <a:ext cx="2971074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074">
                  <a:extLst>
                    <a:ext uri="{9D8B030D-6E8A-4147-A177-3AD203B41FA5}">
                      <a16:colId xmlns:a16="http://schemas.microsoft.com/office/drawing/2014/main" val="1618363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44422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777602" y="4690647"/>
          <a:ext cx="2971074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074">
                  <a:extLst>
                    <a:ext uri="{9D8B030D-6E8A-4147-A177-3AD203B41FA5}">
                      <a16:colId xmlns:a16="http://schemas.microsoft.com/office/drawing/2014/main" val="1618363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44422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99746" y="1551308"/>
            <a:ext cx="243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Impact" panose="020B0806030902050204" pitchFamily="34" charset="0"/>
              </a:rPr>
              <a:t>total</a:t>
            </a: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643061"/>
              </p:ext>
            </p:extLst>
          </p:nvPr>
        </p:nvGraphicFramePr>
        <p:xfrm>
          <a:off x="3184070" y="1469454"/>
          <a:ext cx="8285118" cy="5203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853">
                  <a:extLst>
                    <a:ext uri="{9D8B030D-6E8A-4147-A177-3AD203B41FA5}">
                      <a16:colId xmlns:a16="http://schemas.microsoft.com/office/drawing/2014/main" val="4182502731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2242056253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2965099637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3323109924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1081588122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477685703"/>
                    </a:ext>
                  </a:extLst>
                </a:gridCol>
              </a:tblGrid>
              <a:tr h="504528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impressions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reach*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views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engagement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clicks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352655"/>
                  </a:ext>
                </a:extLst>
              </a:tr>
              <a:tr h="1095819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19%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42% from  YouTube recommending content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8%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29%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77% of average percentage </a:t>
                      </a:r>
                      <a:endParaRPr lang="en-US" sz="12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</a:rPr>
                        <a:t>viewed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7%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1,100 likes &amp; 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88 shares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50225"/>
                  </a:ext>
                </a:extLst>
              </a:tr>
              <a:tr h="1095819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19%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23%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26K minutes viewed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37%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1,585 clicks to play, 671 likes &amp; 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34 loves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31%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86933"/>
                  </a:ext>
                </a:extLst>
              </a:tr>
              <a:tr h="1095819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35%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47%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49%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7,223 likes &amp; 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1,099 directs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195788"/>
                  </a:ext>
                </a:extLst>
              </a:tr>
              <a:tr h="1095819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28%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8%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69%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232807"/>
                  </a:ext>
                </a:extLst>
              </a:tr>
              <a:tr h="315918">
                <a:tc>
                  <a:txBody>
                    <a:bodyPr/>
                    <a:lstStyle/>
                    <a:p>
                      <a:pPr algn="ctr"/>
                      <a:endParaRPr lang="en-US" sz="105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335923"/>
                  </a:ext>
                </a:extLst>
              </a:tr>
            </a:tbl>
          </a:graphicData>
        </a:graphic>
      </p:graphicFrame>
      <p:pic>
        <p:nvPicPr>
          <p:cNvPr id="99" name="Picture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90" y="3171809"/>
            <a:ext cx="508475" cy="508475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90" y="2247523"/>
            <a:ext cx="508475" cy="508475"/>
          </a:xfrm>
          <a:prstGeom prst="rect">
            <a:avLst/>
          </a:prstGeom>
        </p:spPr>
      </p:pic>
      <p:grpSp>
        <p:nvGrpSpPr>
          <p:cNvPr id="103" name="Group 102"/>
          <p:cNvGrpSpPr/>
          <p:nvPr/>
        </p:nvGrpSpPr>
        <p:grpSpPr>
          <a:xfrm>
            <a:off x="3535380" y="4345484"/>
            <a:ext cx="632695" cy="626381"/>
            <a:chOff x="3626685" y="4585320"/>
            <a:chExt cx="632695" cy="626381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974" y="4585320"/>
              <a:ext cx="372116" cy="372116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3626685" y="4934702"/>
              <a:ext cx="632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IGTV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535380" y="5406525"/>
            <a:ext cx="632695" cy="626381"/>
            <a:chOff x="3626685" y="4585320"/>
            <a:chExt cx="632695" cy="626381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974" y="4585320"/>
              <a:ext cx="372116" cy="372116"/>
            </a:xfrm>
            <a:prstGeom prst="rect">
              <a:avLst/>
            </a:prstGeom>
          </p:spPr>
        </p:pic>
        <p:sp>
          <p:nvSpPr>
            <p:cNvPr id="106" name="TextBox 105"/>
            <p:cNvSpPr txBox="1"/>
            <p:nvPr/>
          </p:nvSpPr>
          <p:spPr>
            <a:xfrm>
              <a:off x="3626685" y="4934702"/>
              <a:ext cx="632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Stories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037805" y="211586"/>
            <a:ext cx="9235625" cy="1107289"/>
            <a:chOff x="2037805" y="263838"/>
            <a:chExt cx="9235625" cy="1107289"/>
          </a:xfrm>
        </p:grpSpPr>
        <p:sp>
          <p:nvSpPr>
            <p:cNvPr id="4" name="TextBox 3"/>
            <p:cNvSpPr txBox="1"/>
            <p:nvPr/>
          </p:nvSpPr>
          <p:spPr>
            <a:xfrm>
              <a:off x="2037805" y="263838"/>
              <a:ext cx="3526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Impact" panose="020B0806030902050204" pitchFamily="34" charset="0"/>
                </a:rPr>
                <a:t>GTAV</a:t>
              </a:r>
              <a:endParaRPr lang="en-US" sz="3600" dirty="0">
                <a:latin typeface="Impact" panose="020B0806030902050204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037805" y="786352"/>
              <a:ext cx="923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YT, FB &amp; IGTV: "Funny capsule" Game 1 | Grand Theft Auto V”</a:t>
              </a:r>
            </a:p>
            <a:p>
              <a:r>
                <a:rPr lang="en-US" sz="1600" dirty="0"/>
                <a:t>IG Stories: Call to Action Game 1 |GTAV and MTV SELFIE NEWS Stories GTAV</a:t>
              </a:r>
              <a:endParaRPr lang="pt-BR" sz="1600" dirty="0"/>
            </a:p>
          </p:txBody>
        </p:sp>
      </p:grpSp>
      <p:pic>
        <p:nvPicPr>
          <p:cNvPr id="108" name="Picture 1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08" y="317757"/>
            <a:ext cx="1656397" cy="938704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238" y="359327"/>
            <a:ext cx="914400" cy="113516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37751" y="6558891"/>
            <a:ext cx="5945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Facebook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Instagram Studio./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YouTube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Analytics</a:t>
            </a:r>
            <a:r>
              <a:rPr lang="pt-BR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*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Reach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be duplicated between social network.</a:t>
            </a:r>
          </a:p>
          <a:p>
            <a:r>
              <a:rPr lang="pt-BR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962" y="2746542"/>
            <a:ext cx="114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VTR: 37.1%</a:t>
            </a:r>
            <a:endParaRPr lang="pt-BR" sz="1200" b="1" dirty="0">
              <a:solidFill>
                <a:srgbClr val="2880A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6962" y="3708794"/>
            <a:ext cx="114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VTR: 29.2%</a:t>
            </a:r>
          </a:p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CTR: 0.30%</a:t>
            </a:r>
            <a:endParaRPr lang="pt-BR" sz="1200" b="1" dirty="0">
              <a:solidFill>
                <a:srgbClr val="2880A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6962" y="4911005"/>
            <a:ext cx="114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VTR: 32.5%</a:t>
            </a:r>
            <a:endParaRPr lang="pt-BR" sz="1200" b="1" dirty="0">
              <a:solidFill>
                <a:srgbClr val="2880A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6962" y="5951339"/>
            <a:ext cx="114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CTR: 0.44%</a:t>
            </a:r>
            <a:endParaRPr lang="pt-BR" sz="1200" b="1" dirty="0">
              <a:solidFill>
                <a:srgbClr val="288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/>
          <p:cNvSpPr/>
          <p:nvPr/>
        </p:nvSpPr>
        <p:spPr>
          <a:xfrm rot="10800000">
            <a:off x="613774" y="2063928"/>
            <a:ext cx="2325375" cy="4373653"/>
          </a:xfrm>
          <a:prstGeom prst="trapezoi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507" y="2117675"/>
            <a:ext cx="192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impressions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625.8 K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613773" y="2851811"/>
          <a:ext cx="3134903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903">
                  <a:extLst>
                    <a:ext uri="{9D8B030D-6E8A-4147-A177-3AD203B41FA5}">
                      <a16:colId xmlns:a16="http://schemas.microsoft.com/office/drawing/2014/main" val="1618363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4442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777602" y="5610064"/>
          <a:ext cx="2971074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074">
                  <a:extLst>
                    <a:ext uri="{9D8B030D-6E8A-4147-A177-3AD203B41FA5}">
                      <a16:colId xmlns:a16="http://schemas.microsoft.com/office/drawing/2014/main" val="1618363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44422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19507" y="3927883"/>
            <a:ext cx="192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views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182.3 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9507" y="5738090"/>
            <a:ext cx="192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clicks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828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7602" y="3080481"/>
            <a:ext cx="1962146" cy="561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each*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572.2 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7602" y="4890689"/>
            <a:ext cx="1962146" cy="561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engagement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10.5 K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777602" y="3771229"/>
          <a:ext cx="2971074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074">
                  <a:extLst>
                    <a:ext uri="{9D8B030D-6E8A-4147-A177-3AD203B41FA5}">
                      <a16:colId xmlns:a16="http://schemas.microsoft.com/office/drawing/2014/main" val="1618363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44422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777602" y="4690647"/>
          <a:ext cx="2971074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074">
                  <a:extLst>
                    <a:ext uri="{9D8B030D-6E8A-4147-A177-3AD203B41FA5}">
                      <a16:colId xmlns:a16="http://schemas.microsoft.com/office/drawing/2014/main" val="1618363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44422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99746" y="1551308"/>
            <a:ext cx="243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Impact" panose="020B0806030902050204" pitchFamily="34" charset="0"/>
              </a:rPr>
              <a:t>total</a:t>
            </a: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363330"/>
              </p:ext>
            </p:extLst>
          </p:nvPr>
        </p:nvGraphicFramePr>
        <p:xfrm>
          <a:off x="3184070" y="1549775"/>
          <a:ext cx="8285118" cy="4887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853">
                  <a:extLst>
                    <a:ext uri="{9D8B030D-6E8A-4147-A177-3AD203B41FA5}">
                      <a16:colId xmlns:a16="http://schemas.microsoft.com/office/drawing/2014/main" val="4182502731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2242056253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2965099637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3323109924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1081588122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477685703"/>
                    </a:ext>
                  </a:extLst>
                </a:gridCol>
              </a:tblGrid>
              <a:tr h="504528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impressions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reach*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views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engagement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clicks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352655"/>
                  </a:ext>
                </a:extLst>
              </a:tr>
              <a:tr h="1095819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19%</a:t>
                      </a:r>
                    </a:p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 </a:t>
                      </a:r>
                      <a:r>
                        <a:rPr lang="en-US" sz="12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87% </a:t>
                      </a:r>
                      <a:r>
                        <a:rPr lang="en-US" sz="1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</a:t>
                      </a:r>
                      <a:r>
                        <a:rPr lang="en-US" sz="12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viewers seeking the content</a:t>
                      </a:r>
                      <a:endParaRPr lang="en-US" sz="12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18%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63%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72% of average percentage </a:t>
                      </a:r>
                      <a:endParaRPr lang="en-US" sz="12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</a:rPr>
                        <a:t>viewed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12%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1,180 likes &amp; 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98 shares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50225"/>
                  </a:ext>
                </a:extLst>
              </a:tr>
              <a:tr h="1095819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19%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12%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15.6K minutes viewed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28%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1,585 clicks to play, 351 likes &amp; 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21 loves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35%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86933"/>
                  </a:ext>
                </a:extLst>
              </a:tr>
              <a:tr h="1095819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23%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24%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24%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49%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4.699 likes &amp; 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377 directs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195788"/>
                  </a:ext>
                </a:extLst>
              </a:tr>
              <a:tr h="1095819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41%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11%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65%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232807"/>
                  </a:ext>
                </a:extLst>
              </a:tr>
            </a:tbl>
          </a:graphicData>
        </a:graphic>
      </p:graphicFrame>
      <p:grpSp>
        <p:nvGrpSpPr>
          <p:cNvPr id="109" name="Group 108"/>
          <p:cNvGrpSpPr/>
          <p:nvPr/>
        </p:nvGrpSpPr>
        <p:grpSpPr>
          <a:xfrm>
            <a:off x="2037805" y="211586"/>
            <a:ext cx="9235625" cy="1107289"/>
            <a:chOff x="2037805" y="263838"/>
            <a:chExt cx="9235625" cy="1107289"/>
          </a:xfrm>
        </p:grpSpPr>
        <p:sp>
          <p:nvSpPr>
            <p:cNvPr id="4" name="TextBox 3"/>
            <p:cNvSpPr txBox="1"/>
            <p:nvPr/>
          </p:nvSpPr>
          <p:spPr>
            <a:xfrm>
              <a:off x="2037805" y="263838"/>
              <a:ext cx="6795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Impact" panose="020B0806030902050204" pitchFamily="34" charset="0"/>
                </a:rPr>
                <a:t>CIVILIZATION </a:t>
              </a:r>
              <a:r>
                <a:rPr lang="en-US" sz="3600" dirty="0" smtClean="0">
                  <a:latin typeface="Impact" panose="020B0806030902050204" pitchFamily="34" charset="0"/>
                </a:rPr>
                <a:t>VI</a:t>
              </a:r>
              <a:endParaRPr lang="en-US" sz="3600" dirty="0">
                <a:latin typeface="Impact" panose="020B0806030902050204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037805" y="786352"/>
              <a:ext cx="923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YT, FB &amp; IGTV: "</a:t>
              </a:r>
              <a:r>
                <a:rPr lang="pt-BR" sz="1600" dirty="0"/>
                <a:t>Funny capsule" Game 2 | Civilization VI”</a:t>
              </a:r>
            </a:p>
            <a:p>
              <a:r>
                <a:rPr lang="en-US" sz="1600" dirty="0"/>
                <a:t>IG Stories: Call to Action Game 2 |CIV VI | Stories Frame 1 and </a:t>
              </a:r>
              <a:r>
                <a:rPr lang="pt-BR" sz="1600" dirty="0"/>
                <a:t>MTV SELFIE NEWS Stories CIV VI Frame 1-4</a:t>
              </a:r>
            </a:p>
          </p:txBody>
        </p:sp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238" y="359327"/>
            <a:ext cx="914400" cy="113516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37750" y="6558891"/>
            <a:ext cx="6728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Facebook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Instagram Studio./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YouTube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Analytics</a:t>
            </a:r>
            <a:r>
              <a:rPr lang="pt-BR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*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Reach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be duplicated between social network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0D20A8-07A8-4E96-BAE2-559C7781E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08" y="347554"/>
            <a:ext cx="1656397" cy="9317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90" y="3210998"/>
            <a:ext cx="508475" cy="5084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90" y="2247523"/>
            <a:ext cx="508475" cy="50847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535380" y="4397736"/>
            <a:ext cx="632695" cy="626381"/>
            <a:chOff x="3626685" y="4585320"/>
            <a:chExt cx="632695" cy="62638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974" y="4585320"/>
              <a:ext cx="372116" cy="37211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26685" y="4934702"/>
              <a:ext cx="632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IGTV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35380" y="5471840"/>
            <a:ext cx="632695" cy="626381"/>
            <a:chOff x="3626685" y="4585320"/>
            <a:chExt cx="632695" cy="62638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974" y="4585320"/>
              <a:ext cx="372116" cy="372116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626685" y="4934702"/>
              <a:ext cx="632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Stories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276962" y="2746542"/>
            <a:ext cx="114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VTR: 97.9%</a:t>
            </a:r>
            <a:endParaRPr lang="pt-BR" sz="1200" b="1" dirty="0">
              <a:solidFill>
                <a:srgbClr val="2880A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76962" y="3747983"/>
            <a:ext cx="114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VTR: 20.9%</a:t>
            </a:r>
          </a:p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CTR: 0.28%</a:t>
            </a:r>
            <a:endParaRPr lang="pt-BR" sz="1200" b="1" dirty="0">
              <a:solidFill>
                <a:srgbClr val="2880A3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76962" y="4963257"/>
            <a:ext cx="114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VTR: 30.9%</a:t>
            </a:r>
            <a:endParaRPr lang="pt-BR" sz="1200" b="1" dirty="0">
              <a:solidFill>
                <a:srgbClr val="2880A3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76962" y="6016654"/>
            <a:ext cx="114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CTR: 0.21%</a:t>
            </a:r>
            <a:endParaRPr lang="pt-BR" sz="1200" b="1" dirty="0">
              <a:solidFill>
                <a:srgbClr val="288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/>
          <p:cNvSpPr/>
          <p:nvPr/>
        </p:nvSpPr>
        <p:spPr>
          <a:xfrm rot="10800000">
            <a:off x="613774" y="2063928"/>
            <a:ext cx="2325375" cy="4373653"/>
          </a:xfrm>
          <a:prstGeom prst="trapezoi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507" y="2117675"/>
            <a:ext cx="192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impressions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472.9 K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613773" y="2851811"/>
          <a:ext cx="3134903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903">
                  <a:extLst>
                    <a:ext uri="{9D8B030D-6E8A-4147-A177-3AD203B41FA5}">
                      <a16:colId xmlns:a16="http://schemas.microsoft.com/office/drawing/2014/main" val="1618363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4442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777602" y="5610064"/>
          <a:ext cx="2971074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074">
                  <a:extLst>
                    <a:ext uri="{9D8B030D-6E8A-4147-A177-3AD203B41FA5}">
                      <a16:colId xmlns:a16="http://schemas.microsoft.com/office/drawing/2014/main" val="1618363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44422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19507" y="3927883"/>
            <a:ext cx="192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views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389 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9507" y="5738090"/>
            <a:ext cx="192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clicks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1.559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7602" y="3080481"/>
            <a:ext cx="1962146" cy="561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each*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318.8 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7602" y="4890689"/>
            <a:ext cx="1962146" cy="561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engagement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11.6 K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777602" y="3771229"/>
          <a:ext cx="2971074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074">
                  <a:extLst>
                    <a:ext uri="{9D8B030D-6E8A-4147-A177-3AD203B41FA5}">
                      <a16:colId xmlns:a16="http://schemas.microsoft.com/office/drawing/2014/main" val="1618363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44422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777602" y="4690647"/>
          <a:ext cx="2971074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074">
                  <a:extLst>
                    <a:ext uri="{9D8B030D-6E8A-4147-A177-3AD203B41FA5}">
                      <a16:colId xmlns:a16="http://schemas.microsoft.com/office/drawing/2014/main" val="1618363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44422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99746" y="1551308"/>
            <a:ext cx="243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Impact" panose="020B0806030902050204" pitchFamily="34" charset="0"/>
              </a:rPr>
              <a:t>total</a:t>
            </a: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83011"/>
              </p:ext>
            </p:extLst>
          </p:nvPr>
        </p:nvGraphicFramePr>
        <p:xfrm>
          <a:off x="3184070" y="1549775"/>
          <a:ext cx="8285118" cy="4887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853">
                  <a:extLst>
                    <a:ext uri="{9D8B030D-6E8A-4147-A177-3AD203B41FA5}">
                      <a16:colId xmlns:a16="http://schemas.microsoft.com/office/drawing/2014/main" val="4182502731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2242056253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2965099637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3323109924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1081588122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477685703"/>
                    </a:ext>
                  </a:extLst>
                </a:gridCol>
              </a:tblGrid>
              <a:tr h="504528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impressions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reach*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views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engagement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clicks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352655"/>
                  </a:ext>
                </a:extLst>
              </a:tr>
              <a:tr h="1095819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23%</a:t>
                      </a:r>
                    </a:p>
                    <a:p>
                      <a:pPr algn="ctr"/>
                      <a:r>
                        <a:rPr lang="en-US" sz="12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88% from viewers seeking the content</a:t>
                      </a:r>
                      <a:endParaRPr lang="en-US" sz="12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60%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75%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84% of average percentage </a:t>
                      </a:r>
                      <a:endParaRPr lang="en-US" sz="12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</a:rPr>
                        <a:t>viewed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5%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533 likes &amp; 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29 shares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50225"/>
                  </a:ext>
                </a:extLst>
              </a:tr>
              <a:tr h="1095819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12%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16%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3%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9K minutes </a:t>
                      </a:r>
                      <a:endParaRPr lang="en-US" sz="12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</a:rPr>
                        <a:t>viewed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19%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1,585 clicks to play, 351 likes &amp; 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15 loves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92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86933"/>
                  </a:ext>
                </a:extLst>
              </a:tr>
              <a:tr h="1095819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49%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21%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72%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8.278 likes &amp; 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105 comments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195788"/>
                  </a:ext>
                </a:extLst>
              </a:tr>
              <a:tr h="1095819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16%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4%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8%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232807"/>
                  </a:ext>
                </a:extLst>
              </a:tr>
            </a:tbl>
          </a:graphicData>
        </a:graphic>
      </p:graphicFrame>
      <p:grpSp>
        <p:nvGrpSpPr>
          <p:cNvPr id="109" name="Group 108"/>
          <p:cNvGrpSpPr/>
          <p:nvPr/>
        </p:nvGrpSpPr>
        <p:grpSpPr>
          <a:xfrm>
            <a:off x="2037805" y="211586"/>
            <a:ext cx="9235625" cy="1107289"/>
            <a:chOff x="2037805" y="263838"/>
            <a:chExt cx="9235625" cy="1107289"/>
          </a:xfrm>
        </p:grpSpPr>
        <p:sp>
          <p:nvSpPr>
            <p:cNvPr id="4" name="TextBox 3"/>
            <p:cNvSpPr txBox="1"/>
            <p:nvPr/>
          </p:nvSpPr>
          <p:spPr>
            <a:xfrm>
              <a:off x="2037805" y="263838"/>
              <a:ext cx="6795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Impact" panose="020B0806030902050204" pitchFamily="34" charset="0"/>
                </a:rPr>
                <a:t>BORDERLANDS</a:t>
              </a:r>
              <a:endParaRPr lang="en-US" sz="3600" dirty="0">
                <a:latin typeface="Impact" panose="020B0806030902050204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037805" y="786352"/>
              <a:ext cx="923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YT, FB &amp; IGTV: "</a:t>
              </a:r>
              <a:r>
                <a:rPr lang="pt-BR" sz="1600" dirty="0"/>
                <a:t>Funny Capsule Game 3 | Borderlands”</a:t>
              </a:r>
            </a:p>
            <a:p>
              <a:r>
                <a:rPr lang="en-US" sz="1600" dirty="0"/>
                <a:t>IG Stories: Call to Action Game 3 | Borderlands and </a:t>
              </a:r>
              <a:r>
                <a:rPr lang="pt-BR" sz="1600" dirty="0"/>
                <a:t>MTV Selfie News Stories Borderlands </a:t>
              </a:r>
            </a:p>
          </p:txBody>
        </p:sp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238" y="359327"/>
            <a:ext cx="914400" cy="113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346C7B-1707-41C3-8FF1-E3186BB8A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08" y="328405"/>
            <a:ext cx="1656397" cy="9317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90" y="3224061"/>
            <a:ext cx="508475" cy="5084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90" y="2247523"/>
            <a:ext cx="508475" cy="50847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535380" y="4397736"/>
            <a:ext cx="632695" cy="626381"/>
            <a:chOff x="3626685" y="4585320"/>
            <a:chExt cx="632695" cy="62638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974" y="4585320"/>
              <a:ext cx="372116" cy="37211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26685" y="4934702"/>
              <a:ext cx="632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IGTV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35380" y="5458777"/>
            <a:ext cx="632695" cy="626381"/>
            <a:chOff x="3626685" y="4585320"/>
            <a:chExt cx="632695" cy="62638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974" y="4585320"/>
              <a:ext cx="372116" cy="372116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626685" y="4934702"/>
              <a:ext cx="632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Stories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276962" y="2746542"/>
            <a:ext cx="114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VTR: 266.1%</a:t>
            </a:r>
            <a:endParaRPr lang="pt-BR" sz="1200" b="1" dirty="0">
              <a:solidFill>
                <a:srgbClr val="2880A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76962" y="3761046"/>
            <a:ext cx="114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VTR: 26.3%</a:t>
            </a:r>
          </a:p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CTR: 2.60%</a:t>
            </a:r>
            <a:endParaRPr lang="pt-BR" sz="1200" b="1" dirty="0">
              <a:solidFill>
                <a:srgbClr val="2880A3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76962" y="4963257"/>
            <a:ext cx="114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VTR: 35.8%</a:t>
            </a:r>
            <a:endParaRPr lang="pt-BR" sz="1200" b="1" dirty="0">
              <a:solidFill>
                <a:srgbClr val="2880A3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76962" y="6003591"/>
            <a:ext cx="114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CTR: 0.16%</a:t>
            </a:r>
            <a:endParaRPr lang="pt-BR" sz="1200" b="1" dirty="0">
              <a:solidFill>
                <a:srgbClr val="2880A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50" y="6558891"/>
            <a:ext cx="6728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Facebook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Instagram Studio./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YouTube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Analytics</a:t>
            </a:r>
            <a:r>
              <a:rPr lang="pt-BR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*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Reach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be duplicated between social network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/>
          <p:cNvSpPr/>
          <p:nvPr/>
        </p:nvSpPr>
        <p:spPr>
          <a:xfrm rot="10800000">
            <a:off x="613774" y="2063928"/>
            <a:ext cx="2325375" cy="4373653"/>
          </a:xfrm>
          <a:prstGeom prst="trapezoi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507" y="2117675"/>
            <a:ext cx="192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impressions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501.5 K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613773" y="2851811"/>
          <a:ext cx="3134903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903">
                  <a:extLst>
                    <a:ext uri="{9D8B030D-6E8A-4147-A177-3AD203B41FA5}">
                      <a16:colId xmlns:a16="http://schemas.microsoft.com/office/drawing/2014/main" val="1618363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4442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777602" y="5610064"/>
          <a:ext cx="2971074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074">
                  <a:extLst>
                    <a:ext uri="{9D8B030D-6E8A-4147-A177-3AD203B41FA5}">
                      <a16:colId xmlns:a16="http://schemas.microsoft.com/office/drawing/2014/main" val="1618363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44422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19507" y="3927883"/>
            <a:ext cx="192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views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323.5 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9507" y="5738090"/>
            <a:ext cx="192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clicks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180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7602" y="3080481"/>
            <a:ext cx="1962146" cy="561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each*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392.4 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7602" y="4890689"/>
            <a:ext cx="1962146" cy="561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engagement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Impact" panose="020B0806030902050204" pitchFamily="34" charset="0"/>
              </a:rPr>
              <a:t>6.8 K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777602" y="3771229"/>
          <a:ext cx="2971074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074">
                  <a:extLst>
                    <a:ext uri="{9D8B030D-6E8A-4147-A177-3AD203B41FA5}">
                      <a16:colId xmlns:a16="http://schemas.microsoft.com/office/drawing/2014/main" val="1618363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44422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777602" y="4690647"/>
          <a:ext cx="2971074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074">
                  <a:extLst>
                    <a:ext uri="{9D8B030D-6E8A-4147-A177-3AD203B41FA5}">
                      <a16:colId xmlns:a16="http://schemas.microsoft.com/office/drawing/2014/main" val="1618363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44422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99746" y="1551308"/>
            <a:ext cx="243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Impact" panose="020B0806030902050204" pitchFamily="34" charset="0"/>
              </a:rPr>
              <a:t>total</a:t>
            </a: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382765"/>
              </p:ext>
            </p:extLst>
          </p:nvPr>
        </p:nvGraphicFramePr>
        <p:xfrm>
          <a:off x="3184070" y="1549775"/>
          <a:ext cx="8285118" cy="4887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853">
                  <a:extLst>
                    <a:ext uri="{9D8B030D-6E8A-4147-A177-3AD203B41FA5}">
                      <a16:colId xmlns:a16="http://schemas.microsoft.com/office/drawing/2014/main" val="4182502731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2242056253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2965099637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3323109924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1081588122"/>
                    </a:ext>
                  </a:extLst>
                </a:gridCol>
                <a:gridCol w="1380853">
                  <a:extLst>
                    <a:ext uri="{9D8B030D-6E8A-4147-A177-3AD203B41FA5}">
                      <a16:colId xmlns:a16="http://schemas.microsoft.com/office/drawing/2014/main" val="477685703"/>
                    </a:ext>
                  </a:extLst>
                </a:gridCol>
              </a:tblGrid>
              <a:tr h="504528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impressions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reach*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views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engagement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clicks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352655"/>
                  </a:ext>
                </a:extLst>
              </a:tr>
              <a:tr h="1095819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33%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80% from viewers seeking the content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55%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79%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83% of average percentage </a:t>
                      </a:r>
                      <a:endParaRPr lang="en-US" sz="12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</a:rPr>
                        <a:t>viewed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28%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1.820 likes &amp; 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41 shares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2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50225"/>
                  </a:ext>
                </a:extLst>
              </a:tr>
              <a:tr h="1095819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17%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6%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4%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15%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86933"/>
                  </a:ext>
                </a:extLst>
              </a:tr>
              <a:tr h="1095819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30%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14%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60%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4.054 likes &amp; 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31 comments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195788"/>
                  </a:ext>
                </a:extLst>
              </a:tr>
              <a:tr h="1095819">
                <a:tc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20%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25%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7%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noProof="0" dirty="0" smtClean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85%</a:t>
                      </a:r>
                      <a:endParaRPr lang="en-US" sz="2000" b="0" noProof="0" dirty="0">
                        <a:solidFill>
                          <a:schemeClr val="tx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232807"/>
                  </a:ext>
                </a:extLst>
              </a:tr>
            </a:tbl>
          </a:graphicData>
        </a:graphic>
      </p:graphicFrame>
      <p:grpSp>
        <p:nvGrpSpPr>
          <p:cNvPr id="109" name="Group 108"/>
          <p:cNvGrpSpPr/>
          <p:nvPr/>
        </p:nvGrpSpPr>
        <p:grpSpPr>
          <a:xfrm>
            <a:off x="2037805" y="211586"/>
            <a:ext cx="9235625" cy="1107289"/>
            <a:chOff x="2037805" y="263838"/>
            <a:chExt cx="9235625" cy="1107289"/>
          </a:xfrm>
        </p:grpSpPr>
        <p:sp>
          <p:nvSpPr>
            <p:cNvPr id="4" name="TextBox 3"/>
            <p:cNvSpPr txBox="1"/>
            <p:nvPr/>
          </p:nvSpPr>
          <p:spPr>
            <a:xfrm>
              <a:off x="2037805" y="263838"/>
              <a:ext cx="6795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Impact" panose="020B0806030902050204" pitchFamily="34" charset="0"/>
                </a:rPr>
                <a:t>ARK</a:t>
              </a:r>
              <a:endParaRPr lang="en-US" sz="3600" dirty="0">
                <a:latin typeface="Impact" panose="020B0806030902050204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037805" y="786352"/>
              <a:ext cx="923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YT, FB &amp; IGTV: "</a:t>
              </a:r>
              <a:r>
                <a:rPr lang="pt-BR" sz="1600" dirty="0"/>
                <a:t>"Funny capsule" Game 4 | ARK”</a:t>
              </a:r>
            </a:p>
            <a:p>
              <a:r>
                <a:rPr lang="en-US" sz="1600" dirty="0"/>
                <a:t>IG Stories: Call to Action Game 1 |GTAV | Stories Frame 1  and MTV SELFIE NEWS Stories ARK </a:t>
              </a:r>
              <a:endParaRPr lang="pt-BR" sz="1600" dirty="0"/>
            </a:p>
          </p:txBody>
        </p:sp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238" y="359327"/>
            <a:ext cx="914400" cy="1135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9CB939-84C8-44B3-97F7-74269B38E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08" y="318802"/>
            <a:ext cx="1656397" cy="9317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90" y="3210998"/>
            <a:ext cx="508475" cy="5084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90" y="2247523"/>
            <a:ext cx="508475" cy="50847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535380" y="4345484"/>
            <a:ext cx="632695" cy="626381"/>
            <a:chOff x="3626685" y="4585320"/>
            <a:chExt cx="632695" cy="62638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974" y="4585320"/>
              <a:ext cx="372116" cy="37211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26685" y="4934702"/>
              <a:ext cx="632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IGTV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35380" y="5406525"/>
            <a:ext cx="632695" cy="626381"/>
            <a:chOff x="3626685" y="4585320"/>
            <a:chExt cx="632695" cy="62638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974" y="4585320"/>
              <a:ext cx="372116" cy="372116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626685" y="4934702"/>
              <a:ext cx="632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Stories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276962" y="2746542"/>
            <a:ext cx="114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VTR: 154.5%</a:t>
            </a:r>
            <a:endParaRPr lang="pt-BR" sz="1200" b="1" dirty="0">
              <a:solidFill>
                <a:srgbClr val="2880A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76962" y="3747983"/>
            <a:ext cx="114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VTR: 24%</a:t>
            </a:r>
          </a:p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CTR: 0.032%</a:t>
            </a:r>
            <a:endParaRPr lang="pt-BR" sz="1200" b="1" dirty="0">
              <a:solidFill>
                <a:srgbClr val="2880A3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76962" y="4911005"/>
            <a:ext cx="114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VTR: 31.5%</a:t>
            </a:r>
            <a:endParaRPr lang="pt-BR" sz="1200" b="1" dirty="0">
              <a:solidFill>
                <a:srgbClr val="2880A3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76962" y="5951339"/>
            <a:ext cx="114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2880A3"/>
                </a:solidFill>
              </a:rPr>
              <a:t>CTR: 0.15%</a:t>
            </a:r>
            <a:endParaRPr lang="pt-BR" sz="1200" b="1" dirty="0">
              <a:solidFill>
                <a:srgbClr val="2880A3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750" y="6558891"/>
            <a:ext cx="6728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Facebook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Instagram Studio./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YouTube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Analytics</a:t>
            </a:r>
            <a:r>
              <a:rPr lang="pt-BR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*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Reach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be duplicated between social network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238" y="359327"/>
            <a:ext cx="914400" cy="113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817" y="172396"/>
            <a:ext cx="352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Glossary</a:t>
            </a:r>
            <a:endParaRPr lang="en-US" sz="3600" dirty="0">
              <a:latin typeface="Impact" panose="020B080603090205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579398"/>
              </p:ext>
            </p:extLst>
          </p:nvPr>
        </p:nvGraphicFramePr>
        <p:xfrm>
          <a:off x="365761" y="928671"/>
          <a:ext cx="11299371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765">
                  <a:extLst>
                    <a:ext uri="{9D8B030D-6E8A-4147-A177-3AD203B41FA5}">
                      <a16:colId xmlns:a16="http://schemas.microsoft.com/office/drawing/2014/main" val="979645515"/>
                    </a:ext>
                  </a:extLst>
                </a:gridCol>
                <a:gridCol w="9024606">
                  <a:extLst>
                    <a:ext uri="{9D8B030D-6E8A-4147-A177-3AD203B41FA5}">
                      <a16:colId xmlns:a16="http://schemas.microsoft.com/office/drawing/2014/main" val="2046992156"/>
                    </a:ext>
                  </a:extLst>
                </a:gridCol>
              </a:tblGrid>
              <a:tr h="261835"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 smtClean="0">
                          <a:solidFill>
                            <a:schemeClr val="bg1"/>
                          </a:solidFill>
                          <a:latin typeface="Impact" panose="020B0806030902050204" pitchFamily="34" charset="0"/>
                        </a:rPr>
                        <a:t>METRIC</a:t>
                      </a:r>
                      <a:endParaRPr lang="en-US" sz="1600" b="0" noProof="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 smtClean="0">
                          <a:solidFill>
                            <a:schemeClr val="bg1"/>
                          </a:solidFill>
                          <a:latin typeface="Impact" panose="020B0806030902050204" pitchFamily="34" charset="0"/>
                        </a:rPr>
                        <a:t>DEFINITION</a:t>
                      </a:r>
                      <a:endParaRPr lang="en-US" sz="1600" b="0" noProof="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057680"/>
                  </a:ext>
                </a:extLst>
              </a:tr>
              <a:tr h="1142553"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noProof="0" dirty="0" smtClean="0"/>
                        <a:t>IMPRESSIONS</a:t>
                      </a:r>
                      <a:endParaRPr lang="en-US" sz="1800" b="1" noProof="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noProof="0" dirty="0" smtClean="0"/>
                        <a:t>Facebook</a:t>
                      </a:r>
                      <a:r>
                        <a:rPr lang="en-US" sz="1600" noProof="0" dirty="0" smtClean="0"/>
                        <a:t>: </a:t>
                      </a:r>
                      <a:r>
                        <a:rPr lang="en-US" sz="1600" baseline="0" noProof="0" dirty="0" smtClean="0"/>
                        <a:t>Number of times a post is displayed.</a:t>
                      </a:r>
                    </a:p>
                    <a:p>
                      <a:r>
                        <a:rPr lang="en-US" sz="1600" u="sng" noProof="0" dirty="0" smtClean="0"/>
                        <a:t>IG</a:t>
                      </a:r>
                      <a:r>
                        <a:rPr lang="en-US" sz="1600" u="sng" baseline="0" noProof="0" dirty="0" smtClean="0"/>
                        <a:t> Stories &amp; IGTV</a:t>
                      </a:r>
                      <a:r>
                        <a:rPr lang="en-US" sz="1600" baseline="0" noProof="0" dirty="0" smtClean="0"/>
                        <a:t>: Number of times the post/ stories has been viewed for at least 1 second. For stories, one impression can count as one view.</a:t>
                      </a:r>
                    </a:p>
                    <a:p>
                      <a:r>
                        <a:rPr lang="en-US" sz="1600" u="sng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YouTube</a:t>
                      </a:r>
                      <a:r>
                        <a:rPr lang="en-US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Number of times your video thumbnails were shown to viewers. Includes only impressions on YouTube, not on external sites or apps.</a:t>
                      </a:r>
                      <a:endParaRPr lang="en-US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465260"/>
                  </a:ext>
                </a:extLst>
              </a:tr>
              <a:tr h="499867"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noProof="0" dirty="0" smtClean="0"/>
                        <a:t>REACH</a:t>
                      </a:r>
                      <a:endParaRPr lang="en-US" sz="1800" b="1" noProof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sng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Facebook, IG Stories,</a:t>
                      </a:r>
                      <a:r>
                        <a:rPr lang="en-US" sz="1600" b="0" i="0" u="sng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sng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IGTV &amp; YouTube</a:t>
                      </a:r>
                      <a:r>
                        <a:rPr lang="en-US" sz="16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Number of unique accounts viewed your post. In YouTube the metric</a:t>
                      </a:r>
                      <a:r>
                        <a:rPr lang="en-US" sz="1600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’s name is unique viewers.</a:t>
                      </a:r>
                      <a:endParaRPr lang="en-US" sz="1600" noProof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214613"/>
                  </a:ext>
                </a:extLst>
              </a:tr>
              <a:tr h="499867"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noProof="0" dirty="0" smtClean="0"/>
                        <a:t>VIEWS</a:t>
                      </a:r>
                      <a:endParaRPr lang="en-US" sz="1800" b="1" noProof="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sng" noProof="0" dirty="0" smtClean="0"/>
                        <a:t>Facebook &amp; IGTV</a:t>
                      </a:r>
                      <a:r>
                        <a:rPr lang="en-US" sz="1600" noProof="0" dirty="0" smtClean="0"/>
                        <a:t>:  Number of times a video has been viewed for at least 3 seconds.</a:t>
                      </a:r>
                    </a:p>
                    <a:p>
                      <a:r>
                        <a:rPr lang="en-US" sz="1600" u="sng" noProof="0" dirty="0" smtClean="0"/>
                        <a:t>YouTube</a:t>
                      </a:r>
                      <a:r>
                        <a:rPr lang="en-US" sz="1600" noProof="0" dirty="0" smtClean="0"/>
                        <a:t>: Number of times a video has been viewed for at least 30 seconds.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172700"/>
                  </a:ext>
                </a:extLst>
              </a:tr>
              <a:tr h="928324"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noProof="0" dirty="0" smtClean="0"/>
                        <a:t>ENGAGEMENT</a:t>
                      </a:r>
                      <a:endParaRPr lang="en-US" sz="1800" b="1" noProof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sng" noProof="0" dirty="0" smtClean="0"/>
                        <a:t>Facebook</a:t>
                      </a:r>
                      <a:r>
                        <a:rPr lang="en-US" sz="1600" noProof="0" dirty="0" smtClean="0"/>
                        <a:t>: Reactions, Comments, Shares &amp; Post Clicks.</a:t>
                      </a:r>
                    </a:p>
                    <a:p>
                      <a:r>
                        <a:rPr lang="en-US" sz="1600" u="sng" noProof="0" dirty="0" smtClean="0"/>
                        <a:t>IG Stories</a:t>
                      </a:r>
                      <a:r>
                        <a:rPr lang="en-US" sz="1600" noProof="0" dirty="0" smtClean="0"/>
                        <a:t>: Interactions (Links clicks, profile visits, website clicks, sticker taps).</a:t>
                      </a:r>
                    </a:p>
                    <a:p>
                      <a:r>
                        <a:rPr lang="en-US" sz="1600" u="sng" noProof="0" dirty="0" smtClean="0"/>
                        <a:t>IGTV</a:t>
                      </a:r>
                      <a:r>
                        <a:rPr lang="en-US" sz="1600" noProof="0" dirty="0" smtClean="0"/>
                        <a:t>: Likes, comments, saved and direct message.</a:t>
                      </a:r>
                    </a:p>
                    <a:p>
                      <a:r>
                        <a:rPr lang="en-US" sz="1600" u="sng" noProof="0" dirty="0" smtClean="0"/>
                        <a:t>YouTube</a:t>
                      </a:r>
                      <a:r>
                        <a:rPr lang="en-US" sz="1600" noProof="0" dirty="0" smtClean="0"/>
                        <a:t>: Likes, dislikes, shares and comments</a:t>
                      </a:r>
                      <a:endParaRPr lang="en-US" sz="1600" noProof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492702"/>
                  </a:ext>
                </a:extLst>
              </a:tr>
              <a:tr h="285638"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noProof="0" dirty="0" smtClean="0"/>
                        <a:t>CLICKS</a:t>
                      </a:r>
                      <a:endParaRPr lang="en-US" sz="1800" b="1" noProof="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sng" noProof="0" dirty="0" smtClean="0"/>
                        <a:t>Facebook, IG Stories &amp; YouTube Pre-Roll</a:t>
                      </a:r>
                      <a:r>
                        <a:rPr lang="en-US" sz="1600" noProof="0" dirty="0" smtClean="0"/>
                        <a:t>: Number of</a:t>
                      </a:r>
                      <a:r>
                        <a:rPr lang="en-US" sz="1600" baseline="0" noProof="0" dirty="0" smtClean="0"/>
                        <a:t> link clicks.</a:t>
                      </a:r>
                      <a:endParaRPr lang="en-US" sz="1600" noProof="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310683"/>
                  </a:ext>
                </a:extLst>
              </a:tr>
              <a:tr h="499867"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noProof="0" dirty="0" smtClean="0"/>
                        <a:t>VTR%</a:t>
                      </a:r>
                      <a:endParaRPr lang="en-US" sz="1800" b="1" noProof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sng" noProof="0" dirty="0" smtClean="0"/>
                        <a:t>Facebook, IGTV &amp; YouTube</a:t>
                      </a:r>
                      <a:r>
                        <a:rPr lang="en-US" sz="1600" noProof="0" dirty="0" smtClean="0"/>
                        <a:t>: %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total views over the number of impressions.</a:t>
                      </a:r>
                    </a:p>
                    <a:p>
                      <a:r>
                        <a:rPr lang="en-US" sz="1600" u="sng" noProof="0" dirty="0" smtClean="0"/>
                        <a:t>YouTube Pre-Roll</a:t>
                      </a:r>
                      <a:r>
                        <a:rPr lang="en-US" sz="1600" noProof="0" dirty="0" smtClean="0"/>
                        <a:t>: </a:t>
                      </a:r>
                      <a:r>
                        <a:rPr lang="en-US" sz="16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completed views over the number of impressions.</a:t>
                      </a:r>
                      <a:endParaRPr lang="en-US" sz="1600" noProof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48330"/>
                  </a:ext>
                </a:extLst>
              </a:tr>
              <a:tr h="714096"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noProof="0" dirty="0" smtClean="0"/>
                        <a:t>CTR%</a:t>
                      </a:r>
                      <a:endParaRPr lang="en-US" sz="1800" b="1" noProof="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sng" noProof="0" dirty="0" smtClean="0"/>
                        <a:t>Facebook</a:t>
                      </a:r>
                      <a:r>
                        <a:rPr lang="en-US" sz="1600" noProof="0" dirty="0" smtClean="0"/>
                        <a:t>:</a:t>
                      </a:r>
                      <a:r>
                        <a:rPr lang="en-US" sz="1600" baseline="0" noProof="0" dirty="0" smtClean="0"/>
                        <a:t> % of clicks over total views.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baseline="0" noProof="0" dirty="0" smtClean="0"/>
                        <a:t>IG Stories</a:t>
                      </a:r>
                      <a:r>
                        <a:rPr lang="en-US" sz="1600" baseline="0" noProof="0" dirty="0" smtClean="0"/>
                        <a:t>: % of clicks over impressions.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baseline="0" noProof="0" dirty="0" smtClean="0"/>
                        <a:t>YouTube Pre-Roll</a:t>
                      </a:r>
                      <a:r>
                        <a:rPr lang="en-US" sz="1600" baseline="0" noProof="0" dirty="0" smtClean="0"/>
                        <a:t>: % of clicks over total complete views.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04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D105952C784458F29F6BB4ABBEC6F" ma:contentTypeVersion="8" ma:contentTypeDescription="Create a new document." ma:contentTypeScope="" ma:versionID="2e379384b29427d7f2db7036bd278960">
  <xsd:schema xmlns:xsd="http://www.w3.org/2001/XMLSchema" xmlns:xs="http://www.w3.org/2001/XMLSchema" xmlns:p="http://schemas.microsoft.com/office/2006/metadata/properties" xmlns:ns2="6f4cca09-19a6-498a-8657-e87819780d7e" targetNamespace="http://schemas.microsoft.com/office/2006/metadata/properties" ma:root="true" ma:fieldsID="233ef049e5cd24acab5b2cc164dea1c6" ns2:_="">
    <xsd:import namespace="6f4cca09-19a6-498a-8657-e87819780d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cca09-19a6-498a-8657-e87819780d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B48264-0649-4235-BF4B-7640945CA90B}"/>
</file>

<file path=customXml/itemProps2.xml><?xml version="1.0" encoding="utf-8"?>
<ds:datastoreItem xmlns:ds="http://schemas.openxmlformats.org/officeDocument/2006/customXml" ds:itemID="{0F865CB4-2409-4C6C-8AAA-67B71B6937CC}"/>
</file>

<file path=customXml/itemProps3.xml><?xml version="1.0" encoding="utf-8"?>
<ds:datastoreItem xmlns:ds="http://schemas.openxmlformats.org/officeDocument/2006/customXml" ds:itemID="{99AA6006-3C9B-45C1-B594-E8F75B4C515B}"/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1202</Words>
  <Application>Microsoft Office PowerPoint</Application>
  <PresentationFormat>Widescreen</PresentationFormat>
  <Paragraphs>339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Viacom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Saes, Mariana</dc:creator>
  <cp:lastModifiedBy>Saes, Mariana</cp:lastModifiedBy>
  <cp:revision>73</cp:revision>
  <dcterms:created xsi:type="dcterms:W3CDTF">2020-06-25T14:36:09Z</dcterms:created>
  <dcterms:modified xsi:type="dcterms:W3CDTF">2020-06-26T22:09:43Z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0x010100D83D105952C784458F29F6BB4ABBEC6F</vt:lpwstr>
  </property>
</Properties>
</file>